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21383625" cy="30275213"/>
  <p:notesSz cx="6858000" cy="9144000"/>
  <p:embeddedFontLst>
    <p:embeddedFont>
      <p:font typeface="Kermit Light" panose="020F0503040000060003" pitchFamily="34" charset="0"/>
      <p:regular r:id="rId8"/>
    </p:embeddedFont>
    <p:embeddedFont>
      <p:font typeface="Lato" panose="020F0502020204030203" pitchFamily="34" charset="0"/>
      <p:regular r:id="rId9"/>
      <p:bold r:id="rId10"/>
      <p:italic r:id="rId11"/>
      <p:boldItalic r:id="rId12"/>
    </p:embeddedFont>
    <p:embeddedFont>
      <p:font typeface="Malacitana" panose="00000500000000000000" pitchFamily="50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A3155"/>
    <a:srgbClr val="00ACC8"/>
    <a:srgbClr val="019EBD"/>
    <a:srgbClr val="264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58"/>
  </p:normalViewPr>
  <p:slideViewPr>
    <p:cSldViewPr snapToGrid="0">
      <p:cViewPr varScale="1">
        <p:scale>
          <a:sx n="24" d="100"/>
          <a:sy n="24" d="100"/>
        </p:scale>
        <p:origin x="348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8D37CFE-7BDA-B61A-6626-687EB85671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C61317-1BA3-68D4-7CB1-7CDA42AA4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66B52-85F5-4BD3-A0B6-EB3CD7F7ADD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0D2DE1-618F-6010-B559-AAE7D08A29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273A8F-8BBE-A873-AE00-C5F1A817D9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3B7C0-CFB3-4524-A1D8-FCCBBD4483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97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A8201-AFF2-AC45-812A-7F285C61BB0D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0135-A063-FC47-8397-221234EF35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3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36477F04-3882-7461-E386-52BBB9288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2375" y="6057900"/>
            <a:ext cx="11236325" cy="697230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05DEBEA6-DC8B-DC83-67CE-9D0EA06AD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5667" y="1940209"/>
            <a:ext cx="20161250" cy="745842"/>
          </a:xfrm>
          <a:prstGeom prst="rect">
            <a:avLst/>
          </a:prstGeom>
        </p:spPr>
        <p:txBody>
          <a:bodyPr/>
          <a:lstStyle>
            <a:lvl1pPr algn="ctr">
              <a:defRPr sz="4400" b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Full title: Concise and informative. Avoid unnecessary terms, abbreviations</a:t>
            </a:r>
            <a:br>
              <a:rPr lang="en-US" dirty="0"/>
            </a:br>
            <a:endParaRPr lang="en-U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CA405DBE-1902-97CA-7630-520063822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339726" y="2823762"/>
            <a:ext cx="22652037" cy="568368"/>
          </a:xfrm>
          <a:prstGeom prst="rect">
            <a:avLst/>
          </a:prstGeom>
        </p:spPr>
        <p:txBody>
          <a:bodyPr/>
          <a:lstStyle>
            <a:lvl1pPr algn="ctr">
              <a:defRPr sz="3200" b="0" i="1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E63A3E3A-F763-42BA-E626-30AAC8CC44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280" y="3374310"/>
            <a:ext cx="8175063" cy="1123950"/>
          </a:xfrm>
          <a:prstGeom prst="rect">
            <a:avLst/>
          </a:prstGeom>
        </p:spPr>
        <p:txBody>
          <a:bodyPr/>
          <a:lstStyle>
            <a:lvl1pPr>
              <a:defRPr sz="3600" i="1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318540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áfico 29">
            <a:extLst>
              <a:ext uri="{FF2B5EF4-FFF2-40B4-BE49-F238E27FC236}">
                <a16:creationId xmlns:a16="http://schemas.microsoft.com/office/drawing/2014/main" id="{AAB4CC29-CCBB-549D-5170-20DDF3D665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7967561"/>
            <a:ext cx="21383626" cy="232950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AA2B2AC-A358-B458-5BC9-63B88D643F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37320" y="28447691"/>
            <a:ext cx="3465154" cy="13160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7EB871E-7595-D64B-1DFA-09619B9179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282514" y="28404457"/>
            <a:ext cx="5915578" cy="14025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5D1009D-5BA6-24D2-F91B-8AA6925550A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8578130" y="28639647"/>
            <a:ext cx="2557934" cy="93217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15E3A8A-13EC-6B7D-FD9D-183958E25BEA}"/>
              </a:ext>
            </a:extLst>
          </p:cNvPr>
          <p:cNvSpPr/>
          <p:nvPr userDrawn="1"/>
        </p:nvSpPr>
        <p:spPr>
          <a:xfrm>
            <a:off x="-1" y="-9627"/>
            <a:ext cx="21383625" cy="4080181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55D6BC7-FEC6-2DF9-06B5-61DD3E73DFBA}"/>
              </a:ext>
            </a:extLst>
          </p:cNvPr>
          <p:cNvSpPr txBox="1"/>
          <p:nvPr userDrawn="1"/>
        </p:nvSpPr>
        <p:spPr>
          <a:xfrm>
            <a:off x="735060" y="364816"/>
            <a:ext cx="199135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IMECH.UMA TALKS 2026  - II International Forum for Doctoral Research             </a:t>
            </a:r>
            <a:endParaRPr lang="en-US" sz="40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endParaRPr lang="en-US" sz="3600" b="1" noProof="0" dirty="0">
              <a:solidFill>
                <a:schemeClr val="bg1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FD2BF91-262B-4979-79F8-6ED30D5E8E00}"/>
              </a:ext>
            </a:extLst>
          </p:cNvPr>
          <p:cNvSpPr txBox="1"/>
          <p:nvPr userDrawn="1"/>
        </p:nvSpPr>
        <p:spPr>
          <a:xfrm>
            <a:off x="-693807" y="29202511"/>
            <a:ext cx="8510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noProof="0" dirty="0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Málaga, 25 November 2026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069FF2EE-A1F5-3933-7235-C4BE438CA7B6}"/>
              </a:ext>
            </a:extLst>
          </p:cNvPr>
          <p:cNvCxnSpPr>
            <a:cxnSpLocks/>
          </p:cNvCxnSpPr>
          <p:nvPr userDrawn="1"/>
        </p:nvCxnSpPr>
        <p:spPr>
          <a:xfrm>
            <a:off x="12092494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EDF1AD12-28FD-B104-0FF2-C04BE096EB9D}"/>
              </a:ext>
            </a:extLst>
          </p:cNvPr>
          <p:cNvCxnSpPr>
            <a:cxnSpLocks/>
          </p:cNvCxnSpPr>
          <p:nvPr userDrawn="1"/>
        </p:nvCxnSpPr>
        <p:spPr>
          <a:xfrm>
            <a:off x="18388112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00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None/>
        <a:defRPr sz="6548" kern="1200">
          <a:solidFill>
            <a:schemeClr val="tx1"/>
          </a:solidFill>
          <a:latin typeface="Malacitana" panose="00000500000000000000" pitchFamily="50" charset="0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BDF9994-BCFA-1E10-3DB9-03587E3EB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05F6DA9-FB3F-7538-2AB6-F0AB2347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ato" panose="020F0502020204030204" pitchFamily="34" charset="0"/>
              </a:rPr>
              <a:t>Full title: </a:t>
            </a:r>
            <a:r>
              <a:rPr lang="en-US" b="1" dirty="0">
                <a:latin typeface="Kermit Light" panose="020F0502020204030204" pitchFamily="34" charset="0"/>
              </a:rPr>
              <a:t>Concise</a:t>
            </a:r>
            <a:r>
              <a:rPr lang="en-US" b="1" dirty="0">
                <a:latin typeface="Lato" panose="020F0502020204030204" pitchFamily="34" charset="0"/>
              </a:rPr>
              <a:t> and informative. Avoid unnecessary terms, abbreviations</a:t>
            </a:r>
            <a:br>
              <a:rPr lang="en-US" dirty="0">
                <a:latin typeface="Lato" panose="020F0502020204030204" pitchFamily="34" charset="0"/>
              </a:rPr>
            </a:br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138B9-BEA3-B587-EB13-D33994B737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1</a:t>
            </a:r>
            <a:r>
              <a:rPr lang="en-US" dirty="0">
                <a:latin typeface="Lato" panose="020F0502020204030204" pitchFamily="34" charset="0"/>
              </a:rPr>
              <a:t>, </a:t>
            </a:r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2</a:t>
            </a:r>
            <a:r>
              <a:rPr lang="en-US" dirty="0">
                <a:latin typeface="Lato" panose="020F0502020204030204" pitchFamily="34" charset="0"/>
              </a:rPr>
              <a:t> and </a:t>
            </a:r>
            <a:r>
              <a:rPr lang="en-US" dirty="0" err="1">
                <a:latin typeface="Lato" panose="020F0502020204030204" pitchFamily="34" charset="0"/>
              </a:rPr>
              <a:t>Firstname</a:t>
            </a:r>
            <a:r>
              <a:rPr lang="en-US" dirty="0">
                <a:latin typeface="Lato" panose="020F0502020204030204" pitchFamily="34" charset="0"/>
              </a:rPr>
              <a:t> Lastname </a:t>
            </a:r>
            <a:r>
              <a:rPr lang="en-US" baseline="30000" dirty="0">
                <a:latin typeface="Lato" panose="020F0502020204030204" pitchFamily="34" charset="0"/>
              </a:rPr>
              <a:t>2</a:t>
            </a:r>
            <a:r>
              <a:rPr lang="en-US" dirty="0">
                <a:latin typeface="Lato" panose="020F0502020204030204" pitchFamily="34" charset="0"/>
              </a:rPr>
              <a:t>,</a:t>
            </a:r>
            <a:r>
              <a:rPr lang="en-US" baseline="30000" dirty="0">
                <a:latin typeface="Lato" panose="020F0502020204030204" pitchFamily="34" charset="0"/>
              </a:rPr>
              <a:t>*</a:t>
            </a:r>
            <a:endParaRPr lang="en-US" dirty="0">
              <a:latin typeface="Lato" panose="020F0502020204030204" pitchFamily="34" charset="0"/>
            </a:endParaRPr>
          </a:p>
          <a:p>
            <a:endParaRPr lang="en-US" dirty="0">
              <a:latin typeface="Lato" panose="020F0502020204030204" pitchFamily="34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E1E356-60C7-0899-4F40-2BE2AA5938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200" dirty="0">
                <a:latin typeface="Lato" panose="020F0502020204030204" pitchFamily="34" charset="0"/>
              </a:rPr>
              <a:t>* Correspondence: e-mail@e-mail.com</a:t>
            </a:r>
          </a:p>
          <a:p>
            <a:endParaRPr lang="en-US" sz="3200" dirty="0">
              <a:latin typeface="La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77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85910D9-0E42-46F6-B63D-80D14B9564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214B7A-7E0D-4D75-9141-AC750CECEE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E069B8-4D42-442F-9D0E-BFF2DA1AD17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33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Lato</vt:lpstr>
      <vt:lpstr>Malacitana</vt:lpstr>
      <vt:lpstr>Arial</vt:lpstr>
      <vt:lpstr>Aptos</vt:lpstr>
      <vt:lpstr>Kermit Light</vt:lpstr>
      <vt:lpstr>Tema de Office</vt:lpstr>
      <vt:lpstr>Full title: Concise and informative. Avoid unnecessary terms, abbreviations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 Mandow</dc:creator>
  <cp:lastModifiedBy>Javier Perez Fernandez</cp:lastModifiedBy>
  <cp:revision>29</cp:revision>
  <dcterms:created xsi:type="dcterms:W3CDTF">2024-07-04T07:25:10Z</dcterms:created>
  <dcterms:modified xsi:type="dcterms:W3CDTF">2026-10-10T11:55:34Z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